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73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922531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301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900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нет не могут*</a:t>
            </a:r>
            <a:endParaRPr>
              <a:solidFill>
                <a:schemeClr val="dk1"/>
              </a:solidFill>
            </a:endParaRPr>
          </a:p>
          <a:p>
            <a: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не все</a:t>
            </a:r>
            <a:endParaRPr>
              <a:solidFill>
                <a:schemeClr val="dk1"/>
              </a:solidFill>
            </a:endParaRPr>
          </a:p>
          <a:p>
            <a: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те кто могут, не обязательно программисты. Вот вы знаете как позвонить другу через интернет? Skype/Viber etc. Вам не нужно их разрабатывать, вам достаточно их скачать и установить. Точно так же есть программы для взлома</a:t>
            </a:r>
            <a:endParaRPr>
              <a:solidFill>
                <a:schemeClr val="dk1"/>
              </a:solidFill>
            </a:endParaRPr>
          </a:p>
          <a:p>
            <a: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более того, такие люди как правило специализируются на компьютерной безопасности</a:t>
            </a:r>
            <a:endParaRPr>
              <a:solidFill>
                <a:schemeClr val="dk1"/>
              </a:solidFill>
            </a:endParaRP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пентагон понятие растяжимое</a:t>
            </a:r>
            <a:endParaRPr>
              <a:solidFill>
                <a:schemeClr val="dk1"/>
              </a:solidFill>
            </a:endParaRPr>
          </a:p>
          <a:p>
            <a: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на периферии безопасность может быть и не очень. Если вы взломаете комп который стоит в кафешке пентагона, толку с этого вам будет мало</a:t>
            </a:r>
            <a:endParaRPr>
              <a:solidFill>
                <a:schemeClr val="dk1"/>
              </a:solidFill>
            </a:endParaRPr>
          </a:p>
          <a:p>
            <a: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у серьезных систем может вообще не быть связи с внешним миром</a:t>
            </a:r>
            <a:endParaRPr>
              <a:solidFill>
                <a:schemeClr val="dk1"/>
              </a:solidFill>
            </a:endParaRP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хорошо защищен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940060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-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16638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Как вы думаете? Правда?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842375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Ну это на самом деле классическое “тыжюрист”, “тыжврач”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 под чайником здесь имеется ввиду все что угодно - посмотреть почему не работает компьютер, фотоаппарат, телефон...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33992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-"/>
            </a:pPr>
            <a:r>
              <a:rPr lang="ru">
                <a:solidFill>
                  <a:schemeClr val="dk1"/>
                </a:solidFill>
              </a:rPr>
              <a:t>не обязательно они хорошо разбираются</a:t>
            </a:r>
            <a:endParaRPr>
              <a:solidFill>
                <a:schemeClr val="dk1"/>
              </a:solidFill>
            </a:endParaRPr>
          </a:p>
          <a:p>
            <a: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тыжврач - фармацевт не обязан разбираться в нейрохирургии глаза. Именно это и называется специализация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67346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69174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это обыкновенные люди. Может раньше это и были одиночки, но это было очень давно. Программист - это уже давно не призвание а ремесло</a:t>
            </a:r>
            <a:endParaRPr>
              <a:solidFill>
                <a:schemeClr val="dk1"/>
              </a:solidFill>
            </a:endParaRP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ru"/>
              <a:t>кроме того, то как сейчас организована работа, просто не оставляет возможности запереться в своей уютной комнате и ни с кем не общаться</a:t>
            </a:r>
            <a:endParaRPr/>
          </a:p>
          <a:p>
            <a: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ru"/>
              <a:t>раньше: выдал задание и через 3 месяца получил результат</a:t>
            </a:r>
            <a:endParaRPr/>
          </a:p>
          <a:p>
            <a: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ru"/>
              <a:t>сейчас: гибкие методологии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В современных условиях программы всё чаще создаются по Agile подходу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это значит что программа разрабатывается по чуть-чуть. MVP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Как только получается минимальная функциональность, программа открывается для пользователей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к примеру, представим что вы делаете вайбер или скайп. Для начала вы делаете основной функционал - например отправка текстовых сообщений. После этого вы понимаете, что еще пользователям нужна возможность делать звонки голосом. Но это займет скажем полгода разработки. Через полгода у вас уже могут появиться сильные конкуренты, поэтому вы выкатываете уже сейчас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например бета-тестирование игр - примерно похоже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краудфандинг - очень похоже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И вот в рамках Agile мы не только не планируем весь функционал наперед но и заказчик больше не выдает большой документ с перечнем требований, а вся команда отвечает за прояснение требований. Т.е. разработчики должны спрашивать - а как вот эта штука будет работать в таком-то случае</a:t>
            </a:r>
            <a:endParaRPr sz="12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chemeClr val="lt1"/>
                </a:highlight>
              </a:rPr>
              <a:t>так что вариантов не общаться наверно уже не будет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94364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Другая крайность - “хипстеры со смузи”. Не все ) 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93195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0380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93475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Ваши идеи?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Здесь есть подсказка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6268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Что чаще всего делают программисты?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Читают код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программисты редко работают на проекте по одному. кроме того, не всегда они пишут новую программу, бывает что нужно доработать старую.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222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Кроме чтения кода и написания кода, пытаются понять что им нужно сделать и как-то встроить это в существующую систему (проектирование)</a:t>
            </a:r>
            <a:endParaRPr>
              <a:solidFill>
                <a:schemeClr val="dk1"/>
              </a:solidFill>
            </a:endParaRP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общение с заказчиком и т.д.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Цикл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588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Что чаще всего делают программисты?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Читают код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 что еще часто - пытаются понять что им нужно сделать и как-то встроить это в существующую систему (проектирование)</a:t>
            </a:r>
            <a:endParaRPr>
              <a:solidFill>
                <a:schemeClr val="dk1"/>
              </a:solidFill>
            </a:endParaRP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общение с заказчиком и т.д.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Цикл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 этот цикл может занимать от недели-двух до нескольких дней, зависит от объема задачи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95136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Что чаще всего делают программисты?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Читают код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 что еще часто - пытаются понять что им нужно сделать и как-то встроить это в существующую систему (проектирование)</a:t>
            </a:r>
            <a:endParaRPr>
              <a:solidFill>
                <a:schemeClr val="dk1"/>
              </a:solidFill>
            </a:endParaRP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общение с заказчиком и т.д.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Цикл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3017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b="1">
                <a:solidFill>
                  <a:schemeClr val="dk1"/>
                </a:solidFill>
              </a:rPr>
              <a:t>Специализация!</a:t>
            </a:r>
            <a:endParaRPr b="1"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Из них навыками программирования обладают только вот эти два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 еще есть…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 не все из них должны обладать навыками программирования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0970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Анализ задачи - Проектирование - Разработка - Тестирование - Демострация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сисадмин -&gt; devops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BA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Architector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Tester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Из них навыками программирования обладают только вот эти два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9639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несколько мифов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2616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Программирование давно перестало быть уделом избранных и стало сравнительно обычным ремеслом. Ему можно научиться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9560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Я специально привел тезисы из слайда про миф про талант, потому что возраст не имеет особого значения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Да, с возрастом все сложнее впитывать знания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642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Нужно ли? Что скажете?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 да и нет</a:t>
            </a:r>
            <a:endParaRPr>
              <a:solidFill>
                <a:schemeClr val="dk1"/>
              </a:solidFill>
            </a:endParaRP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Если вы разрабатываете сложно ПО которое требует участия алгоритмов (например систему управления БД), то да</a:t>
            </a:r>
            <a:endParaRPr>
              <a:solidFill>
                <a:schemeClr val="dk1"/>
              </a:solidFill>
            </a:endParaRPr>
          </a:p>
          <a:p>
            <a: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но много ли программистов этим занимаются?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7765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Любопытный миф, все то же самое. 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Ада лавлейс - есть язык программирования названный в ее честь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При этом немного статистики</a:t>
            </a:r>
            <a:endParaRPr>
              <a:solidFill>
                <a:schemeClr val="dk1"/>
              </a:solidFill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тестировщики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немногие программисты - отличные программисты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8700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Нет, но с ним проще. Но сможете ли вы потратить свое время на это? Онлайн курсы лучше - только то что необходимо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можно обучиться самому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Не забывайте про практику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9205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7848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Тут тоже несколько мифов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5045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I.e. Я быстро найду работу - спрос высок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Рынок кандидата (описать другие)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Нужно знать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язык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кучу библиотек, инструментов и фреймворков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TBD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БД (и желательно не одну)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1593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ru">
                <a:solidFill>
                  <a:schemeClr val="dk1"/>
                </a:solidFill>
              </a:rPr>
              <a:t>I.e. Я быстро найду работу - спрос высок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ru">
                <a:solidFill>
                  <a:schemeClr val="dk1"/>
                </a:solidFill>
              </a:rPr>
              <a:t>Рынок кандидата (описать другие)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Нужно знать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язык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кучу библиотек, инструментов и фреймворков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TBD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БД (и желательно не одну)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Кроме того, если почитать текст вакансий и представить что водителей нанимали бы как программистов то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i="1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профессиональные навыки в управлении легковыми и грузовыми автомобилями, троллейбусами, трамваями, поездами метрополитена и фуникулёра, экскаваторами и бульдозерами, спецмашинами на гусеничном ходу, боевыми машинами пехоты и современными легкими/средними танками, находящимися на вооружении стран СНГ и НАТО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002717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Для того чтобы войти в айти, нужно приложить много усилий вначале, зато потом можно расслабиться - ведь ты обеспечен рабочим местом на всю жизнь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46463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Как ни странно, чтобы просто быть хорошим специалистом, вам нужно учиться. Помните как говорили в алисе в зазеркалье “Нужно бежать чтобы оставаться на месте”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2676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А вторая часть фразы из алисы звучит “а чтобы попасть куда-то, надо бежать еще быстрее”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 все это справедливо и для других отраслей, во многих профессиях есть ФПК но вот АЙТИ отличается в этом случае крайне высокой скоростью изменений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78365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18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Это как испечь торт - врядли вы будете придумывать с нуля каким он будет, скорее всего вы возьмете готовый рецепт</a:t>
            </a:r>
            <a:endParaRPr>
              <a:solidFill>
                <a:schemeClr val="dk1"/>
              </a:solidFill>
            </a:endParaRP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алгоритмы уже есть в различных библиотеках которые вы будете использовать. Но то что вам нужно сделать - это выбрать правильный</a:t>
            </a:r>
            <a:endParaRPr>
              <a:solidFill>
                <a:schemeClr val="dk1"/>
              </a:solidFill>
            </a:endParaRPr>
          </a:p>
          <a:p>
            <a: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-"/>
            </a:pPr>
            <a:r>
              <a:rPr lang="ru">
                <a:solidFill>
                  <a:schemeClr val="dk1"/>
                </a:solidFill>
              </a:rPr>
              <a:t>другая хорошая аналогия - это конструктор лего, вы собираете приложение из кубиков - вот здесь у нас логин через вконтакте, вот здесь отсылка емейлов, вот здесь выбор из списка контактов кому отослать сообшение и т.д.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75292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4638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6275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694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8345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- Это же просто лего!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	- найти где нужная деталька</a:t>
            </a:r>
            <a:endParaRPr>
              <a:solidFill>
                <a:schemeClr val="dk1"/>
              </a:solidFill>
            </a:endParaRPr>
          </a:p>
          <a:p>
            <a:pPr marL="9144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ru">
                <a:solidFill>
                  <a:schemeClr val="dk1"/>
                </a:solidFill>
              </a:rPr>
              <a:t>нужен напильник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- Программисты просто на кнопочки тыкают (общаются в чатики, зависают в вконтактике)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- Работают по 4 часа в день - правда если вы можете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	- дайте трем разным детям один конструктор и они соберут вертолетик за разное время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204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так что программирование - это не ракетостроение, это не слишком сложно. Но и не слишком просто, это нормально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77362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а сейчас поговорим о том кто же такие программисты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86739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этот миф пришел ко мне из третьих рук - что их вообще нет</a:t>
            </a:r>
            <a:endParaRPr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 Кто вообще знаком или просто общался с программистами?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во первых они существуют</a:t>
            </a:r>
            <a:endParaRPr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Во-первых программисты - это люди.</a:t>
            </a:r>
            <a:endParaRPr>
              <a:solidFill>
                <a:schemeClr val="dk1"/>
              </a:solidFill>
            </a:endParaRP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3691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1835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"/>
              <a:t>Мифы о программистах</a:t>
            </a:r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6096000" y="4145075"/>
            <a:ext cx="43092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ru" sz="2400"/>
              <a:t>Виталий Квятковский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2295950" y="2705250"/>
            <a:ext cx="7422000" cy="14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ru" sz="3600"/>
              <a:t>программисты </a:t>
            </a:r>
            <a:endParaRPr sz="3600"/>
          </a:p>
          <a:p>
            <a:pPr algn="ctr"/>
            <a:r>
              <a:rPr lang="ru" sz="3600"/>
              <a:t>- это обыкновенные люди</a:t>
            </a:r>
            <a:endParaRPr sz="3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3. Программисты могут взломать Пентагон</a:t>
            </a:r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не могут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не обязательно программисты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а что такое Пентагон?</a:t>
            </a:r>
            <a:endParaRPr sz="2500"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2725" y="3429000"/>
            <a:ext cx="2095500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3. Программисты могут взломать Пентагон</a:t>
            </a:r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не могут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не обязательно программисты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а что такое Пентагон?</a:t>
            </a:r>
            <a:endParaRPr sz="2500"/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4. Могут починить чайник</a:t>
            </a:r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spcAft>
                <a:spcPts val="16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4. Могут починить чайник</a:t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675" y="1821009"/>
            <a:ext cx="7725800" cy="434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4. Могут починить чайник</a:t>
            </a:r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не обязательно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не все работают с железом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в целом неплохо разбираются в устройстве компьютера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профессии есть разные</a:t>
            </a:r>
            <a:endParaRPr sz="2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4. Могут починить чайник</a:t>
            </a:r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901521" y="1536633"/>
            <a:ext cx="9454779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 dirty="0"/>
              <a:t>не обязательно</a:t>
            </a:r>
            <a:endParaRPr sz="2500" dirty="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 dirty="0"/>
              <a:t>не все работают с железом</a:t>
            </a:r>
            <a:endParaRPr sz="2500" dirty="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 dirty="0"/>
              <a:t>в целом неплохо разбираются в устройстве компьютера</a:t>
            </a:r>
            <a:endParaRPr sz="2500" dirty="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 dirty="0"/>
              <a:t>профессии есть разные</a:t>
            </a:r>
            <a:endParaRPr sz="2500" dirty="0"/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5. Интраверты, не любят общаться</a:t>
            </a:r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просто нет возможности не общаться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agile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MVP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game beta-testing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crowdfunding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9750" y="2551526"/>
            <a:ext cx="3750000" cy="34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5. Интраверты, не любят общаться</a:t>
            </a:r>
            <a:endParaRPr/>
          </a:p>
        </p:txBody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просто нет возможности не общаться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agile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MVP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game beta-testing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crowdfunding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1835700" y="3047242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ru" sz="3600"/>
              <a:t>Мифы о работе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1835700" y="3047242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ru" sz="3600"/>
              <a:t>Мифы о программировании</a:t>
            </a:r>
            <a:endParaRPr sz="3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1835700" y="1356867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ru" sz="2500" dirty="0"/>
              <a:t>Что чаще всего делают программисты на работе?</a:t>
            </a:r>
            <a:endParaRPr sz="2500" dirty="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 dirty="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 dirty="0"/>
          </a:p>
        </p:txBody>
      </p:sp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9925" y="2366476"/>
            <a:ext cx="5792150" cy="4032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ru" sz="2500"/>
              <a:t>Что чаще всего делают программисты на работе?</a:t>
            </a:r>
            <a:endParaRPr sz="2500"/>
          </a:p>
          <a:p>
            <a:pPr indent="-387350">
              <a:lnSpc>
                <a:spcPct val="200000"/>
              </a:lnSpc>
              <a:spcBef>
                <a:spcPts val="1600"/>
              </a:spcBef>
              <a:buSzPts val="2500"/>
              <a:buChar char="-"/>
            </a:pPr>
            <a:r>
              <a:rPr lang="ru" sz="2500"/>
              <a:t>читают код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ru" sz="2500"/>
              <a:t>Что чаще всего делают программисты на работе?</a:t>
            </a:r>
            <a:endParaRPr sz="2500"/>
          </a:p>
          <a:p>
            <a:pPr indent="-387350">
              <a:lnSpc>
                <a:spcPct val="200000"/>
              </a:lnSpc>
              <a:spcBef>
                <a:spcPts val="1600"/>
              </a:spcBef>
              <a:buSzPts val="2500"/>
              <a:buChar char="-"/>
            </a:pPr>
            <a:r>
              <a:rPr lang="ru" sz="2500"/>
              <a:t>читают код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пишут код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анализ задачи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ru" sz="2500"/>
              <a:t>Цикл разработки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sp>
        <p:nvSpPr>
          <p:cNvPr id="198" name="Shape 198"/>
          <p:cNvSpPr/>
          <p:nvPr/>
        </p:nvSpPr>
        <p:spPr>
          <a:xfrm>
            <a:off x="5059688" y="2173850"/>
            <a:ext cx="1657800" cy="86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2400"/>
              <a:t>Анализ задачи</a:t>
            </a:r>
            <a:endParaRPr sz="2400"/>
          </a:p>
        </p:txBody>
      </p:sp>
      <p:sp>
        <p:nvSpPr>
          <p:cNvPr id="199" name="Shape 199"/>
          <p:cNvSpPr/>
          <p:nvPr/>
        </p:nvSpPr>
        <p:spPr>
          <a:xfrm>
            <a:off x="7209988" y="3463250"/>
            <a:ext cx="2157300" cy="86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2400"/>
              <a:t>Проектирование</a:t>
            </a:r>
            <a:endParaRPr sz="2400"/>
          </a:p>
        </p:txBody>
      </p:sp>
      <p:sp>
        <p:nvSpPr>
          <p:cNvPr id="200" name="Shape 200"/>
          <p:cNvSpPr/>
          <p:nvPr/>
        </p:nvSpPr>
        <p:spPr>
          <a:xfrm>
            <a:off x="6717488" y="5227525"/>
            <a:ext cx="1983900" cy="86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2400"/>
              <a:t>Разработка</a:t>
            </a:r>
            <a:endParaRPr sz="2400"/>
          </a:p>
        </p:txBody>
      </p:sp>
      <p:sp>
        <p:nvSpPr>
          <p:cNvPr id="201" name="Shape 201"/>
          <p:cNvSpPr/>
          <p:nvPr/>
        </p:nvSpPr>
        <p:spPr>
          <a:xfrm>
            <a:off x="3309938" y="5227525"/>
            <a:ext cx="2288100" cy="86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2400"/>
              <a:t>Тестирование</a:t>
            </a:r>
            <a:endParaRPr sz="2400"/>
          </a:p>
        </p:txBody>
      </p:sp>
      <p:sp>
        <p:nvSpPr>
          <p:cNvPr id="202" name="Shape 202"/>
          <p:cNvSpPr/>
          <p:nvPr/>
        </p:nvSpPr>
        <p:spPr>
          <a:xfrm>
            <a:off x="2824713" y="3463250"/>
            <a:ext cx="2288100" cy="86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2400"/>
              <a:t>Демонстрация</a:t>
            </a:r>
            <a:endParaRPr sz="2400"/>
          </a:p>
        </p:txBody>
      </p:sp>
      <p:sp>
        <p:nvSpPr>
          <p:cNvPr id="203" name="Shape 203"/>
          <p:cNvSpPr/>
          <p:nvPr/>
        </p:nvSpPr>
        <p:spPr>
          <a:xfrm rot="5401204">
            <a:off x="7177817" y="2329262"/>
            <a:ext cx="856800" cy="11343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4" name="Shape 204"/>
          <p:cNvSpPr/>
          <p:nvPr/>
        </p:nvSpPr>
        <p:spPr>
          <a:xfrm rot="1204">
            <a:off x="3881467" y="2254962"/>
            <a:ext cx="856800" cy="11343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5" name="Shape 205"/>
          <p:cNvSpPr/>
          <p:nvPr/>
        </p:nvSpPr>
        <p:spPr>
          <a:xfrm flipH="1">
            <a:off x="8027875" y="4406700"/>
            <a:ext cx="453300" cy="76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6" name="Shape 206"/>
          <p:cNvSpPr/>
          <p:nvPr/>
        </p:nvSpPr>
        <p:spPr>
          <a:xfrm rot="5400000" flipH="1">
            <a:off x="5931125" y="5277925"/>
            <a:ext cx="453300" cy="76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7" name="Shape 207"/>
          <p:cNvSpPr/>
          <p:nvPr/>
        </p:nvSpPr>
        <p:spPr>
          <a:xfrm rot="10800000" flipH="1">
            <a:off x="3881475" y="4401400"/>
            <a:ext cx="453300" cy="76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6. Программисты целый день пишут код</a:t>
            </a:r>
            <a:endParaRPr/>
          </a:p>
        </p:txBody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ru" sz="2500"/>
              <a:t>Цикл разработки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sp>
        <p:nvSpPr>
          <p:cNvPr id="214" name="Shape 214"/>
          <p:cNvSpPr/>
          <p:nvPr/>
        </p:nvSpPr>
        <p:spPr>
          <a:xfrm>
            <a:off x="5059688" y="2173850"/>
            <a:ext cx="1657800" cy="86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2400"/>
              <a:t>Анализ задачи</a:t>
            </a:r>
            <a:endParaRPr sz="2400"/>
          </a:p>
        </p:txBody>
      </p:sp>
      <p:sp>
        <p:nvSpPr>
          <p:cNvPr id="215" name="Shape 215"/>
          <p:cNvSpPr/>
          <p:nvPr/>
        </p:nvSpPr>
        <p:spPr>
          <a:xfrm>
            <a:off x="7209988" y="3463250"/>
            <a:ext cx="2157300" cy="86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2400"/>
              <a:t>Проектирование</a:t>
            </a:r>
            <a:endParaRPr sz="2400"/>
          </a:p>
        </p:txBody>
      </p:sp>
      <p:sp>
        <p:nvSpPr>
          <p:cNvPr id="216" name="Shape 216"/>
          <p:cNvSpPr/>
          <p:nvPr/>
        </p:nvSpPr>
        <p:spPr>
          <a:xfrm>
            <a:off x="3309938" y="5227525"/>
            <a:ext cx="2288100" cy="86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2400"/>
              <a:t>Тестирование</a:t>
            </a:r>
            <a:endParaRPr sz="2400"/>
          </a:p>
        </p:txBody>
      </p:sp>
      <p:sp>
        <p:nvSpPr>
          <p:cNvPr id="217" name="Shape 217"/>
          <p:cNvSpPr/>
          <p:nvPr/>
        </p:nvSpPr>
        <p:spPr>
          <a:xfrm>
            <a:off x="2824713" y="3463250"/>
            <a:ext cx="2288100" cy="86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2400"/>
              <a:t>Демонстрация</a:t>
            </a:r>
            <a:endParaRPr sz="2400"/>
          </a:p>
        </p:txBody>
      </p:sp>
      <p:sp>
        <p:nvSpPr>
          <p:cNvPr id="218" name="Shape 218"/>
          <p:cNvSpPr/>
          <p:nvPr/>
        </p:nvSpPr>
        <p:spPr>
          <a:xfrm rot="5401204">
            <a:off x="7177817" y="2329262"/>
            <a:ext cx="856800" cy="11343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9" name="Shape 219"/>
          <p:cNvSpPr/>
          <p:nvPr/>
        </p:nvSpPr>
        <p:spPr>
          <a:xfrm rot="1204">
            <a:off x="3881467" y="2254962"/>
            <a:ext cx="856800" cy="11343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0" name="Shape 220"/>
          <p:cNvSpPr/>
          <p:nvPr/>
        </p:nvSpPr>
        <p:spPr>
          <a:xfrm flipH="1">
            <a:off x="8027875" y="4406700"/>
            <a:ext cx="453300" cy="76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1" name="Shape 221"/>
          <p:cNvSpPr/>
          <p:nvPr/>
        </p:nvSpPr>
        <p:spPr>
          <a:xfrm rot="5400000" flipH="1">
            <a:off x="5931125" y="5277925"/>
            <a:ext cx="453300" cy="76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2" name="Shape 222"/>
          <p:cNvSpPr/>
          <p:nvPr/>
        </p:nvSpPr>
        <p:spPr>
          <a:xfrm rot="10800000" flipH="1">
            <a:off x="3881475" y="4401400"/>
            <a:ext cx="453300" cy="76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23" name="Shape 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8925" y="5164900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7. В IT нужны только программисты</a:t>
            </a:r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ru" sz="2500"/>
              <a:t>Цикл разработки:</a:t>
            </a:r>
            <a:endParaRPr sz="2500"/>
          </a:p>
          <a:p>
            <a:pPr indent="-387350">
              <a:lnSpc>
                <a:spcPct val="200000"/>
              </a:lnSpc>
              <a:spcBef>
                <a:spcPts val="1600"/>
              </a:spcBef>
              <a:buSzPts val="2500"/>
              <a:buChar char="-"/>
            </a:pPr>
            <a:r>
              <a:rPr lang="ru" sz="2500"/>
              <a:t>Анализ задачи - Бизнес-аналитик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Проектирование - </a:t>
            </a:r>
            <a:r>
              <a:rPr lang="ru" sz="2500" b="1"/>
              <a:t>Архитектор</a:t>
            </a:r>
            <a:endParaRPr sz="2500" b="1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Разработка - </a:t>
            </a:r>
            <a:r>
              <a:rPr lang="ru" sz="2500" b="1"/>
              <a:t>Программист</a:t>
            </a:r>
            <a:endParaRPr sz="2500" b="1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Тестирование - Тестировщик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r>
              <a:rPr lang="ru" sz="2500"/>
              <a:t>Сисадмин, DevOps, Data Scientist, Sales, Designer...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7. В IT нужны только программисты</a:t>
            </a:r>
            <a:endParaRPr/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ru" sz="2500"/>
              <a:t>Цикл разработки:</a:t>
            </a:r>
            <a:endParaRPr sz="2500"/>
          </a:p>
          <a:p>
            <a:pPr indent="-387350">
              <a:lnSpc>
                <a:spcPct val="200000"/>
              </a:lnSpc>
              <a:spcBef>
                <a:spcPts val="1600"/>
              </a:spcBef>
              <a:buSzPts val="2500"/>
              <a:buChar char="-"/>
            </a:pPr>
            <a:r>
              <a:rPr lang="ru" sz="2500"/>
              <a:t>Анализ задачи - Бизнес-аналитик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Проектирование - </a:t>
            </a:r>
            <a:r>
              <a:rPr lang="ru" sz="2500" b="1"/>
              <a:t>Архитектор</a:t>
            </a:r>
            <a:endParaRPr sz="2500" b="1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Разработка - </a:t>
            </a:r>
            <a:r>
              <a:rPr lang="ru" sz="2500" b="1"/>
              <a:t>Программист</a:t>
            </a:r>
            <a:endParaRPr sz="2500" b="1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Тестирование - Тестировщик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8. “Войти в айти” сложно</a:t>
            </a:r>
            <a:endParaRPr/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8.1 Нужно иметь особый талант</a:t>
            </a:r>
            <a:endParaRPr/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навык логического мышления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навык абстрактного мышления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желание работать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стремление учиться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249" name="Shape 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5864" y="3213225"/>
            <a:ext cx="3552825" cy="306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8.2 Я слишком стар/молод</a:t>
            </a:r>
            <a:endParaRPr/>
          </a:p>
        </p:txBody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навык логического мышления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навык абстрактного мышления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желание работать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стремление учиться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0951" y="3429000"/>
            <a:ext cx="4198875" cy="279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"/>
              <a:t>Миф 1. Это сложно</a:t>
            </a:r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ru" sz="2500"/>
              <a:t>Нужно знать алгоритмы</a:t>
            </a:r>
            <a:endParaRPr sz="2500"/>
          </a:p>
          <a:p>
            <a:pPr marL="0" indent="0">
              <a:lnSpc>
                <a:spcPct val="130000"/>
              </a:lnSpc>
              <a:spcBef>
                <a:spcPts val="1600"/>
              </a:spcBef>
              <a:buNone/>
            </a:pPr>
            <a:r>
              <a:rPr lang="ru" sz="2500"/>
              <a:t>Нужно знать математику</a:t>
            </a:r>
            <a:endParaRPr sz="2500"/>
          </a:p>
          <a:p>
            <a:pPr marL="0" indent="0">
              <a:lnSpc>
                <a:spcPct val="13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5850" y="3027675"/>
            <a:ext cx="6620300" cy="368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8.3 Легко ли женщинам в айти?</a:t>
            </a:r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навык логического мышления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навык абстрактного мышления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желание работать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стремление учиться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263" name="Shape 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5200" y="2771739"/>
            <a:ext cx="2857500" cy="36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8.4 Нужно профильное образование</a:t>
            </a:r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профильное образование помогает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и не помогает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можно научиться самому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онлайн курсы, книги, учебники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практика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8. “Войти в айти” сложно</a:t>
            </a: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9. “Войти в айти” легко</a:t>
            </a:r>
            <a:endParaRPr/>
          </a:p>
        </p:txBody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9.1 Большой спрос, легко получить работу</a:t>
            </a:r>
            <a:endParaRPr/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Рынок кандидата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289" name="Shape 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2702" y="2119451"/>
            <a:ext cx="4407150" cy="441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9.1 Большой спрос, легко получить работу</a:t>
            </a:r>
            <a:endParaRPr/>
          </a:p>
        </p:txBody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Рынок кандидата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Большой спрос на опытных разработчиков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язык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библиотеки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СУБД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9.2 Немного поучиться и отдыхать</a:t>
            </a:r>
            <a:endParaRPr/>
          </a:p>
        </p:txBody>
      </p:sp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0875" y="1356871"/>
            <a:ext cx="6750250" cy="49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9.2 Немного поучиться и отдыхать</a:t>
            </a:r>
            <a:endParaRPr/>
          </a:p>
        </p:txBody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учиться чтобы оставаться на месте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309" name="Shape 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4426" y="2236325"/>
            <a:ext cx="6689375" cy="44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9.2 Немного поучиться и отдыхать</a:t>
            </a:r>
            <a:endParaRPr/>
          </a:p>
        </p:txBody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учиться чтобы оставаться на месте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учиться чтобы расти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316" name="Shape 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9835" y="3429009"/>
            <a:ext cx="4461025" cy="29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ru"/>
              <a:t>Миф 9. “Войти в айти” легко</a:t>
            </a:r>
            <a:endParaRPr/>
          </a:p>
        </p:txBody>
      </p:sp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323" name="Shape 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"/>
              <a:t>Миф 1. Это сложно</a:t>
            </a:r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ru" sz="2500"/>
              <a:t>Нужно знать алгоритмы</a:t>
            </a:r>
            <a:endParaRPr sz="2500"/>
          </a:p>
          <a:p>
            <a:pPr marL="0" indent="0">
              <a:lnSpc>
                <a:spcPct val="130000"/>
              </a:lnSpc>
              <a:spcBef>
                <a:spcPts val="1600"/>
              </a:spcBef>
              <a:buNone/>
            </a:pPr>
            <a:r>
              <a:rPr lang="ru" sz="2500"/>
              <a:t>Нужно знать математику</a:t>
            </a:r>
            <a:endParaRPr sz="2500"/>
          </a:p>
          <a:p>
            <a:pPr indent="-387350">
              <a:lnSpc>
                <a:spcPct val="130000"/>
              </a:lnSpc>
              <a:spcBef>
                <a:spcPts val="1600"/>
              </a:spcBef>
              <a:buSzPts val="2500"/>
              <a:buChar char="-"/>
            </a:pPr>
            <a:r>
              <a:rPr lang="ru" sz="2500"/>
              <a:t>Только для специализированных программ</a:t>
            </a:r>
            <a:endParaRPr sz="2500"/>
          </a:p>
          <a:p>
            <a:pPr lvl="1" indent="-387350">
              <a:lnSpc>
                <a:spcPct val="13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СУБД</a:t>
            </a:r>
            <a:endParaRPr sz="2500"/>
          </a:p>
          <a:p>
            <a:pPr indent="-387350">
              <a:lnSpc>
                <a:spcPct val="130000"/>
              </a:lnSpc>
              <a:buSzPts val="2500"/>
              <a:buChar char="-"/>
            </a:pPr>
            <a:r>
              <a:rPr lang="ru" sz="2500"/>
              <a:t>Не для стандартных программ</a:t>
            </a:r>
            <a:endParaRPr sz="2500"/>
          </a:p>
          <a:p>
            <a:pPr lvl="1" indent="-387350">
              <a:lnSpc>
                <a:spcPct val="13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под ключ</a:t>
            </a:r>
            <a:endParaRPr sz="2500"/>
          </a:p>
          <a:p>
            <a:pPr indent="-387350">
              <a:lnSpc>
                <a:spcPct val="130000"/>
              </a:lnSpc>
              <a:buSzPts val="2500"/>
              <a:buChar char="-"/>
            </a:pPr>
            <a:r>
              <a:rPr lang="ru" sz="2500"/>
              <a:t>ЛЕГО</a:t>
            </a:r>
            <a:endParaRPr sz="2500"/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6225" y="4284576"/>
            <a:ext cx="3726750" cy="25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>
            <a:spLocks noGrp="1"/>
          </p:cNvSpPr>
          <p:nvPr>
            <p:ph type="title"/>
          </p:nvPr>
        </p:nvSpPr>
        <p:spPr>
          <a:xfrm>
            <a:off x="1963225" y="3047242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ts val="1100"/>
            </a:pPr>
            <a:r>
              <a:rPr lang="ru"/>
              <a:t>Ваши мифы?</a:t>
            </a:r>
            <a:endParaRPr/>
          </a:p>
        </p:txBody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buNone/>
            </a:pP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>
            <a:spLocks noGrp="1"/>
          </p:cNvSpPr>
          <p:nvPr>
            <p:ph type="title"/>
          </p:nvPr>
        </p:nvSpPr>
        <p:spPr>
          <a:xfrm>
            <a:off x="1963225" y="3047242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ts val="1100"/>
            </a:pPr>
            <a:r>
              <a:rPr lang="ru-RU" sz="6000" dirty="0" smtClean="0"/>
              <a:t>Вопросы и ответы</a:t>
            </a:r>
            <a:endParaRPr sz="60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>
            <a:spLocks noGrp="1"/>
          </p:cNvSpPr>
          <p:nvPr>
            <p:ph type="title"/>
          </p:nvPr>
        </p:nvSpPr>
        <p:spPr>
          <a:xfrm>
            <a:off x="1963225" y="3047242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ts val="1100"/>
            </a:pPr>
            <a:r>
              <a:rPr lang="ru" sz="6000"/>
              <a:t>Спасибо за внимание!</a:t>
            </a:r>
            <a:endParaRPr sz="6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"/>
              <a:t>Миф 1. Это сложно</a:t>
            </a:r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ru" sz="2500"/>
              <a:t>Нужно знать алгоритмы</a:t>
            </a:r>
            <a:endParaRPr sz="2500"/>
          </a:p>
          <a:p>
            <a:pPr marL="0" indent="0">
              <a:lnSpc>
                <a:spcPct val="130000"/>
              </a:lnSpc>
              <a:spcBef>
                <a:spcPts val="1600"/>
              </a:spcBef>
              <a:buNone/>
            </a:pPr>
            <a:r>
              <a:rPr lang="ru" sz="2500"/>
              <a:t>Нужно знать математику</a:t>
            </a:r>
            <a:endParaRPr sz="2500"/>
          </a:p>
          <a:p>
            <a:pPr indent="-387350">
              <a:lnSpc>
                <a:spcPct val="130000"/>
              </a:lnSpc>
              <a:spcBef>
                <a:spcPts val="1600"/>
              </a:spcBef>
              <a:buSzPts val="2500"/>
              <a:buChar char="-"/>
            </a:pPr>
            <a:r>
              <a:rPr lang="ru" sz="2500"/>
              <a:t>Только для специализированных программ</a:t>
            </a:r>
            <a:endParaRPr sz="2500"/>
          </a:p>
          <a:p>
            <a:pPr lvl="1" indent="-387350">
              <a:lnSpc>
                <a:spcPct val="13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СУБД</a:t>
            </a:r>
            <a:endParaRPr sz="2500"/>
          </a:p>
          <a:p>
            <a:pPr indent="-387350">
              <a:lnSpc>
                <a:spcPct val="130000"/>
              </a:lnSpc>
              <a:buSzPts val="2500"/>
              <a:buChar char="-"/>
            </a:pPr>
            <a:r>
              <a:rPr lang="ru" sz="2500"/>
              <a:t>Не для стандартных программ</a:t>
            </a:r>
            <a:endParaRPr sz="2500"/>
          </a:p>
          <a:p>
            <a:pPr lvl="1" indent="-387350">
              <a:lnSpc>
                <a:spcPct val="13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под ключ</a:t>
            </a:r>
            <a:endParaRPr sz="2500"/>
          </a:p>
          <a:p>
            <a:pPr indent="-387350">
              <a:lnSpc>
                <a:spcPct val="130000"/>
              </a:lnSpc>
              <a:buSzPts val="2500"/>
              <a:buChar char="-"/>
            </a:pPr>
            <a:r>
              <a:rPr lang="ru" sz="2500"/>
              <a:t>ЛЕГО</a:t>
            </a:r>
            <a:endParaRPr sz="2500"/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"/>
              <a:t>Миф 2. Это просто</a:t>
            </a:r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Это же просто ЛЕГО!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нужен напильник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Просто тыкают на кнопочки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Работа по 4 часа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если сможете...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6176" y="3868250"/>
            <a:ext cx="4003399" cy="271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"/>
              <a:t>Миф 2. Это просто</a:t>
            </a:r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Это же просто ЛЕГО!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нужен напильник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Просто тыкают на кнопочки</a:t>
            </a:r>
            <a:endParaRPr sz="2500"/>
          </a:p>
          <a:p>
            <a:pPr indent="-387350">
              <a:lnSpc>
                <a:spcPct val="200000"/>
              </a:lnSpc>
              <a:buSzPts val="2500"/>
              <a:buChar char="-"/>
            </a:pPr>
            <a:r>
              <a:rPr lang="ru" sz="2500"/>
              <a:t>Работа по 4 часа</a:t>
            </a:r>
            <a:endParaRPr sz="2500"/>
          </a:p>
          <a:p>
            <a:pPr lvl="1" indent="-387350">
              <a:lnSpc>
                <a:spcPct val="200000"/>
              </a:lnSpc>
              <a:spcBef>
                <a:spcPts val="0"/>
              </a:spcBef>
              <a:buSzPts val="2500"/>
              <a:buChar char="-"/>
            </a:pPr>
            <a:r>
              <a:rPr lang="ru" sz="2500"/>
              <a:t>если сможете...</a:t>
            </a:r>
            <a:endParaRPr sz="2500"/>
          </a:p>
          <a:p>
            <a:pPr marL="0" indent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500"/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075" y="4935925"/>
            <a:ext cx="3238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1835700" y="3047242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ru" sz="3600"/>
              <a:t>Мифы о программистах</a:t>
            </a:r>
            <a:endParaRPr sz="3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2295950" y="2705250"/>
            <a:ext cx="7422000" cy="14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ru" sz="3600"/>
              <a:t>Миф X:</a:t>
            </a:r>
            <a:endParaRPr sz="3600"/>
          </a:p>
          <a:p>
            <a:pPr algn="ctr"/>
            <a:r>
              <a:rPr lang="ru" sz="3600"/>
              <a:t>Они не существуют</a:t>
            </a:r>
            <a:endParaRPr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1720</Words>
  <Application>Microsoft Office PowerPoint</Application>
  <PresentationFormat>Широкоэкранный</PresentationFormat>
  <Paragraphs>323</Paragraphs>
  <Slides>42</Slides>
  <Notes>42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42</vt:i4>
      </vt:variant>
    </vt:vector>
  </HeadingPairs>
  <TitlesOfParts>
    <vt:vector size="45" baseType="lpstr">
      <vt:lpstr>Arial</vt:lpstr>
      <vt:lpstr>Georgia</vt:lpstr>
      <vt:lpstr>Simple Light</vt:lpstr>
      <vt:lpstr>Мифы о программистах</vt:lpstr>
      <vt:lpstr>Мифы о программировании</vt:lpstr>
      <vt:lpstr>Миф 1. Это сложно</vt:lpstr>
      <vt:lpstr>Миф 1. Это сложно</vt:lpstr>
      <vt:lpstr>Миф 1. Это сложно</vt:lpstr>
      <vt:lpstr>Миф 2. Это просто</vt:lpstr>
      <vt:lpstr>Миф 2. Это просто</vt:lpstr>
      <vt:lpstr>Мифы о программистах</vt:lpstr>
      <vt:lpstr>Миф X: Они не существуют</vt:lpstr>
      <vt:lpstr>программисты  - это обыкновенные люди</vt:lpstr>
      <vt:lpstr>Миф 3. Программисты могут взломать Пентагон</vt:lpstr>
      <vt:lpstr>Миф 3. Программисты могут взломать Пентагон</vt:lpstr>
      <vt:lpstr>Миф 4. Могут починить чайник</vt:lpstr>
      <vt:lpstr>Миф 4. Могут починить чайник</vt:lpstr>
      <vt:lpstr>Миф 4. Могут починить чайник</vt:lpstr>
      <vt:lpstr>Миф 4. Могут починить чайник</vt:lpstr>
      <vt:lpstr>Миф 5. Интраверты, не любят общаться</vt:lpstr>
      <vt:lpstr>Миф 5. Интраверты, не любят общаться</vt:lpstr>
      <vt:lpstr>Мифы о работе</vt:lpstr>
      <vt:lpstr>Миф 6. Программисты целый день пишут код</vt:lpstr>
      <vt:lpstr>Миф 6. Программисты целый день пишут код</vt:lpstr>
      <vt:lpstr>Миф 6. Программисты целый день пишут код</vt:lpstr>
      <vt:lpstr>Миф 6. Программисты целый день пишут код</vt:lpstr>
      <vt:lpstr>Миф 6. Программисты целый день пишут код</vt:lpstr>
      <vt:lpstr>Миф 7. В IT нужны только программисты</vt:lpstr>
      <vt:lpstr>Миф 7. В IT нужны только программисты</vt:lpstr>
      <vt:lpstr>Миф 8. “Войти в айти” сложно</vt:lpstr>
      <vt:lpstr>Миф 8.1 Нужно иметь особый талант</vt:lpstr>
      <vt:lpstr>Миф 8.2 Я слишком стар/молод</vt:lpstr>
      <vt:lpstr>Миф 8.3 Легко ли женщинам в айти?</vt:lpstr>
      <vt:lpstr>Миф 8.4 Нужно профильное образование</vt:lpstr>
      <vt:lpstr>Миф 8. “Войти в айти” сложно</vt:lpstr>
      <vt:lpstr>Миф 9. “Войти в айти” легко</vt:lpstr>
      <vt:lpstr>Миф 9.1 Большой спрос, легко получить работу</vt:lpstr>
      <vt:lpstr>Миф 9.1 Большой спрос, легко получить работу</vt:lpstr>
      <vt:lpstr>Миф 9.2 Немного поучиться и отдыхать</vt:lpstr>
      <vt:lpstr>Миф 9.2 Немного поучиться и отдыхать</vt:lpstr>
      <vt:lpstr>Миф 9.2 Немного поучиться и отдыхать</vt:lpstr>
      <vt:lpstr>Миф 9. “Войти в айти” легко</vt:lpstr>
      <vt:lpstr>Ваши мифы?</vt:lpstr>
      <vt:lpstr>Вопросы и ответы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Мифы о программистах</dc:title>
  <dc:creator>kelt</dc:creator>
  <cp:lastModifiedBy>kelt</cp:lastModifiedBy>
  <cp:revision>3</cp:revision>
  <dcterms:modified xsi:type="dcterms:W3CDTF">2018-05-19T12:04:43Z</dcterms:modified>
</cp:coreProperties>
</file>